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4"/>
    <p:restoredTop sz="94715"/>
  </p:normalViewPr>
  <p:slideViewPr>
    <p:cSldViewPr snapToGrid="0">
      <p:cViewPr varScale="1">
        <p:scale>
          <a:sx n="96" d="100"/>
          <a:sy n="96" d="100"/>
        </p:scale>
        <p:origin x="16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FFF87-67E8-B097-39E5-A8541E290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D8F305-14D3-361D-85C3-D60E8B447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B79FD-B1CF-D039-F712-00DB9B98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1D717-8FD9-63C2-3F69-9B162EA6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9A575-6306-824A-EC7D-3022AEF16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46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8893D-DC3D-D7D6-5D87-E00F7212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E2965D-FE51-55F1-49BE-BAD272FF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3EDFB-9B00-E6ED-7929-C5A482422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13215-2C58-D419-5CD5-AD8F35BCD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8D816-DC86-A36F-65B3-9613800B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185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F914F-7A9D-9861-C697-491C5D8AB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4BFFE8-246B-68D1-DD0A-855F78000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F266-77F7-0151-A7BA-2DC72A49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CA02A-F176-CFBC-A3E4-317B426E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2FFFF-47E1-8843-DD39-D4AAB632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688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7215A-5FA3-10BF-915E-31A397AC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7A90E-6A97-7213-9C2A-040C3674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1C77E-717D-14F0-2987-92D769658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9A340-72BA-F92F-E052-0BC6E3F0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C8C39-CC5A-08E0-B290-9B694BF1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38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153DD-72B5-7149-5066-15F59F62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0804F-1E89-3854-F8FB-CA39B66FC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1388F6-14B3-994E-CF4C-2D0176E6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691696-AF64-B716-1F07-091D7DF6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F65FA-FB61-9E41-5396-AAD8BA6E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77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6792B-5C96-B61A-F24F-EA30450E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DC6F0-EF83-CC0B-7D39-258DDBAB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B884B4-DADF-D6E4-75A3-7E4D2DBEF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F7456-FD63-F0A3-B52E-48C17A33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4647FF-B812-BD20-9856-EA7578A2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EDC462-4ACD-8465-7F81-AD64A9E2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480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88C56-723F-B578-DA45-03F85C2D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C2D06-3D50-8965-8F9C-8897D1D1E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F5BC-1AFA-BD1C-4598-268930F8B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D1A12-6A9B-59B6-686C-5FEF05D9B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EFFD6F-67DA-E9DE-A2AE-4F4219987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0B8AB0-3E75-0351-3F5C-6B1DD5E2E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100ACA-22C5-294F-4E38-E8FDAA8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4BF159-5236-A3FB-C050-F9FAB84F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279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4B9B7-B57D-9F9C-0ED1-FA266F63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00FBE0-3492-8BAC-2EDF-F03052A6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8CB97B-99EC-4D18-1E22-E1B7C49E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9FB0ED-B093-3445-2B9D-034E998C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070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E92AAD-36AE-24DC-4A57-42A625C3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382270-8852-C246-9153-BE131744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617E0-4CA6-EE16-4AA0-4C4BA3A8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316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46274-80A2-15D2-1809-37A01CE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18EE0-8777-7D02-871A-8F62B29F2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5C80CE-1491-0C3F-4537-53B448BD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E3DC29-1063-68F4-667B-194FE518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18EB24-E0F5-2249-8938-73ACBD26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38E797-19B8-3134-DF59-2AD1CA485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19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80E87-E440-598D-AEBD-DEF53C50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AAEBBC-22B4-D430-6FDD-FDD07405A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5D4F6D-5CD7-BCD9-0A60-EBA7C90F6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C18109-C5E6-A512-991F-067D13B8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F804BE-3A92-D632-E676-3C07D6B87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0CE416-7678-3331-6582-8825B2CD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66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7EDD50-CF9F-D262-2140-30E93472B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9D1C7D-D0B6-98CF-C0DD-E0B3B00C8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66427-9962-607D-6516-920137825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353DB-C9B9-3046-98DE-FEA1D78B6D22}" type="datetimeFigureOut">
              <a:t>2023. 12. 4.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7A113-55E3-3C8B-D5A6-EB9BA5935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D2A7C-2880-4994-A667-3F540780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B3B57-7F07-D849-81C3-8399E8E94E6E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67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3E6CB-72B4-A910-749B-12325CE34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408" y="-291548"/>
            <a:ext cx="10257183" cy="2387600"/>
          </a:xfrm>
        </p:spPr>
        <p:txBody>
          <a:bodyPr/>
          <a:lstStyle/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Clothes Shopping WebSite</a:t>
            </a:r>
            <a:endParaRPr kumimoji="1" lang="ko-KR" altLang="en-US"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C67F07-F774-122C-7432-8AA5A476F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>
                <a:latin typeface="NanumSquare Neo Regular" pitchFamily="2" charset="-127"/>
                <a:ea typeface="NanumSquare Neo Regular" pitchFamily="2" charset="-127"/>
              </a:rPr>
              <a:t>김태욱</a:t>
            </a:r>
            <a:r>
              <a:rPr kumimoji="1" lang="en-US" altLang="ko-KR"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kumimoji="1" lang="ko-KR" altLang="en-US">
                <a:latin typeface="NanumSquare Neo Regular" pitchFamily="2" charset="-127"/>
                <a:ea typeface="NanumSquare Neo Regular" pitchFamily="2" charset="-127"/>
              </a:rPr>
              <a:t> 강준성</a:t>
            </a:r>
            <a:r>
              <a:rPr kumimoji="1" lang="en-US" altLang="ko-KR"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kumimoji="1" lang="ko-KR" altLang="en-US">
                <a:latin typeface="NanumSquare Neo Regular" pitchFamily="2" charset="-127"/>
                <a:ea typeface="NanumSquare Neo Regular" pitchFamily="2" charset="-127"/>
              </a:rPr>
              <a:t> 박형근</a:t>
            </a:r>
          </a:p>
        </p:txBody>
      </p:sp>
    </p:spTree>
    <p:extLst>
      <p:ext uri="{BB962C8B-B14F-4D97-AF65-F5344CB8AC3E}">
        <p14:creationId xmlns:p14="http://schemas.microsoft.com/office/powerpoint/2010/main" val="3476115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D2F9997-ADDB-120A-14DE-F18574A6E749}"/>
              </a:ext>
            </a:extLst>
          </p:cNvPr>
          <p:cNvSpPr txBox="1">
            <a:spLocks/>
          </p:cNvSpPr>
          <p:nvPr/>
        </p:nvSpPr>
        <p:spPr>
          <a:xfrm>
            <a:off x="838200" y="-191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Controller</a:t>
            </a:r>
            <a:endParaRPr kumimoji="1" lang="ko-KR" altLang="en-US" sz="3200" u="sng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831AEC-94E0-4C12-0EDC-CF966FAA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48" y="2336471"/>
            <a:ext cx="5261452" cy="2739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CCE0B-C608-8CD2-27E8-A08A2E808B04}"/>
              </a:ext>
            </a:extLst>
          </p:cNvPr>
          <p:cNvSpPr txBox="1"/>
          <p:nvPr/>
        </p:nvSpPr>
        <p:spPr>
          <a:xfrm>
            <a:off x="5711687" y="4390877"/>
            <a:ext cx="3955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Main Controller</a:t>
            </a:r>
            <a:endParaRPr kumimoji="1" lang="ko-KR" altLang="en-US" sz="32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6AF13-ED69-E9FE-2337-CC817D405BD6}"/>
              </a:ext>
            </a:extLst>
          </p:cNvPr>
          <p:cNvSpPr txBox="1"/>
          <p:nvPr/>
        </p:nvSpPr>
        <p:spPr>
          <a:xfrm>
            <a:off x="5711687" y="3706075"/>
            <a:ext cx="1880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Mail</a:t>
            </a:r>
            <a:endParaRPr kumimoji="1" lang="ko-KR" altLang="en-US" sz="32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FA327-680F-B016-0411-609C584BC7F1}"/>
              </a:ext>
            </a:extLst>
          </p:cNvPr>
          <p:cNvSpPr txBox="1"/>
          <p:nvPr/>
        </p:nvSpPr>
        <p:spPr>
          <a:xfrm>
            <a:off x="5711687" y="3018489"/>
            <a:ext cx="3220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API</a:t>
            </a:r>
            <a:r>
              <a:rPr kumimoji="1" lang="ko-KR" altLang="en-US" sz="32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 </a:t>
            </a:r>
            <a:r>
              <a:rPr kumimoji="1" lang="en-US" altLang="ko-KR" sz="32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Setting</a:t>
            </a:r>
            <a:endParaRPr kumimoji="1" lang="ko-KR" altLang="en-US" sz="32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96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5435" y="2492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Main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6B0700-FDD6-9D01-9368-2AE5CDB2A811}"/>
              </a:ext>
            </a:extLst>
          </p:cNvPr>
          <p:cNvGrpSpPr/>
          <p:nvPr/>
        </p:nvGrpSpPr>
        <p:grpSpPr>
          <a:xfrm>
            <a:off x="4876801" y="156478"/>
            <a:ext cx="7063408" cy="6336397"/>
            <a:chOff x="2315984" y="1285461"/>
            <a:chExt cx="5792725" cy="55545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56120A-1A71-FA0D-F6CF-91E203BAC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5984" y="1452969"/>
              <a:ext cx="5792725" cy="538700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FEAAA8-D90B-6212-A0B7-F60C14843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985" y="1285461"/>
              <a:ext cx="5635320" cy="641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714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165" y="2426133"/>
            <a:ext cx="10558669" cy="1801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Clothes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EA6D62-21F8-1A21-2E0D-880512BA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20" y="1073426"/>
            <a:ext cx="8223679" cy="45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661" y="2505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Clothes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상세 페이지</a:t>
            </a:r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533190-B407-8A37-9C46-B46B2A23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61" y="1102526"/>
            <a:ext cx="8468139" cy="4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2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913" y="1829785"/>
            <a:ext cx="10515600" cy="2742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Clothes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상세 페이지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-</a:t>
            </a:r>
            <a:r>
              <a:rPr kumimoji="1" lang="ko-KR" altLang="en-US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 카드 결제</a:t>
            </a:r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04D5CF-0121-B83B-4CA9-22BC1968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6" y="938255"/>
            <a:ext cx="8680174" cy="47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20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661" y="2333368"/>
            <a:ext cx="10515600" cy="1867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Clothes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상세 페이지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-</a:t>
            </a:r>
            <a:r>
              <a:rPr kumimoji="1" lang="ko-KR" altLang="en-US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 카카오페이 결제</a:t>
            </a:r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13A5CA-D4F1-78AB-1D26-FA2A8E4F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59" y="1139686"/>
            <a:ext cx="8433941" cy="46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6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148" y="2479142"/>
            <a:ext cx="10515600" cy="1589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NoticeBoard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E3CFB0-367A-471A-240A-072BC1D4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896" y="1005559"/>
            <a:ext cx="8256104" cy="45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18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148" y="245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NoticeBoard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상세 페이지</a:t>
            </a:r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B01B9-D7DC-5AD7-025E-AC0B4AD4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99" y="1139687"/>
            <a:ext cx="8269702" cy="45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644" y="2505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Market Place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AE3A07-CA8E-DD8F-FBBE-DA311BF2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44" y="1210052"/>
            <a:ext cx="8076756" cy="44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0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5435" y="2492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like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41BC2D-C15D-DFB6-4ECB-F53A84AF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15" y="753383"/>
            <a:ext cx="9738985" cy="53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8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D9C8F-9017-F930-249A-2C7656DF4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9" y="391628"/>
            <a:ext cx="10515600" cy="1325563"/>
          </a:xfrm>
        </p:spPr>
        <p:txBody>
          <a:bodyPr/>
          <a:lstStyle/>
          <a:p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40309-681F-919F-B86E-367BFD6EF5E2}"/>
              </a:ext>
            </a:extLst>
          </p:cNvPr>
          <p:cNvSpPr txBox="1"/>
          <p:nvPr/>
        </p:nvSpPr>
        <p:spPr>
          <a:xfrm>
            <a:off x="599659" y="1982450"/>
            <a:ext cx="1081046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로그인 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–</a:t>
            </a: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 해시 값을 이용한 암호화</a:t>
            </a:r>
            <a:endParaRPr kumimoji="1" lang="en-US" altLang="ko-KR" sz="2600">
              <a:latin typeface="NanumSquare Neo Regular" pitchFamily="2" charset="-127"/>
              <a:ea typeface="NanumSquare Neo Regular" pitchFamily="2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좋아요 및 장바구니</a:t>
            </a:r>
            <a:endParaRPr kumimoji="1" lang="en-US" altLang="ko-KR" sz="2600">
              <a:latin typeface="NanumSquare Neo Regular" pitchFamily="2" charset="-127"/>
              <a:ea typeface="NanumSquare Neo Regular" pitchFamily="2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게시판 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–</a:t>
            </a: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 쓰기기능 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(thymeleaf, Servlet….)</a:t>
            </a:r>
          </a:p>
          <a:p>
            <a:pPr marL="342900" indent="-342900">
              <a:buAutoNum type="arabicPeriod"/>
            </a:pP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가격 필터 기능 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(MySQL query – mapper</a:t>
            </a: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 방식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) </a:t>
            </a:r>
          </a:p>
          <a:p>
            <a:pPr marL="342900" indent="-342900">
              <a:buFontTx/>
              <a:buAutoNum type="arabicPeriod"/>
            </a:pP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검색 기능 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(MySQL query – mapper</a:t>
            </a: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 방식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) </a:t>
            </a:r>
          </a:p>
          <a:p>
            <a:pPr marL="342900" indent="-342900">
              <a:buFontTx/>
              <a:buAutoNum type="arabicPeriod"/>
            </a:pP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마이페이지 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–</a:t>
            </a: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 주문내역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 작성 글 목록 기능 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(thymeleaf, Servlet….)</a:t>
            </a:r>
          </a:p>
          <a:p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7.</a:t>
            </a: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  결제 기능 </a:t>
            </a:r>
            <a:r>
              <a:rPr kumimoji="1" lang="en-US" altLang="ko-KR" sz="2600">
                <a:latin typeface="NanumSquare Neo Regular" pitchFamily="2" charset="-127"/>
                <a:ea typeface="NanumSquare Neo Regular" pitchFamily="2" charset="-127"/>
              </a:rPr>
              <a:t>(iamport, kakao Pay API)</a:t>
            </a:r>
            <a:r>
              <a:rPr kumimoji="1" lang="ko-KR" altLang="en-US" sz="2600">
                <a:latin typeface="NanumSquare Neo Regular" pitchFamily="2" charset="-127"/>
                <a:ea typeface="NanumSquare Neo Regular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9059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652" y="2426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장바구니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1083D7-21B4-996A-5E1B-6E50A7D5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684" y="702366"/>
            <a:ext cx="9210316" cy="50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9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D6A8951-283F-73B7-8D52-317795100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5435" y="2492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MyPage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512BDA-2AEA-B8FB-66E2-7FB20E21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2" y="798368"/>
            <a:ext cx="9011478" cy="495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7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8E76A6-3594-08BB-7CBA-C59049A6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00" y="675861"/>
            <a:ext cx="9451500" cy="519327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AC94506-16E3-36C7-1475-C00DCAF06B4D}"/>
              </a:ext>
            </a:extLst>
          </p:cNvPr>
          <p:cNvSpPr txBox="1">
            <a:spLocks/>
          </p:cNvSpPr>
          <p:nvPr/>
        </p:nvSpPr>
        <p:spPr>
          <a:xfrm>
            <a:off x="745435" y="2492394"/>
            <a:ext cx="10515600" cy="1894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MyPage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en-US" altLang="ko-KR">
              <a:latin typeface="BM EULJIRO TTF" panose="020B0600000101010101" pitchFamily="34" charset="-127"/>
              <a:ea typeface="BM EULJIRO TTF" panose="020B0600000101010101" pitchFamily="34" charset="-127"/>
            </a:endParaRPr>
          </a:p>
          <a:p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- </a:t>
            </a:r>
            <a:r>
              <a:rPr kumimoji="1" lang="ko-KR" altLang="en-US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주문내역</a:t>
            </a:r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2083196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AC94506-16E3-36C7-1475-C00DCAF06B4D}"/>
              </a:ext>
            </a:extLst>
          </p:cNvPr>
          <p:cNvSpPr txBox="1">
            <a:spLocks/>
          </p:cNvSpPr>
          <p:nvPr/>
        </p:nvSpPr>
        <p:spPr>
          <a:xfrm>
            <a:off x="745435" y="2492394"/>
            <a:ext cx="10515600" cy="1894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MyPage 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en-US" altLang="ko-KR">
              <a:latin typeface="BM EULJIRO TTF" panose="020B0600000101010101" pitchFamily="34" charset="-127"/>
              <a:ea typeface="BM EULJIRO TTF" panose="020B0600000101010101" pitchFamily="34" charset="-127"/>
            </a:endParaRPr>
          </a:p>
          <a:p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- </a:t>
            </a:r>
            <a:r>
              <a:rPr kumimoji="1" lang="ko-KR" altLang="en-US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작성 글 목록</a:t>
            </a:r>
            <a:endParaRPr kumimoji="1" lang="ko-KR" altLang="en-US" sz="32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C45AE1-2C48-0044-CD7B-32D2CEBD3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11" y="945008"/>
            <a:ext cx="9041489" cy="49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88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260F44-4DB5-9559-4719-AA4A00C7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11" y="0"/>
            <a:ext cx="6016970" cy="47442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AC94506-16E3-36C7-1475-C00DCAF06B4D}"/>
              </a:ext>
            </a:extLst>
          </p:cNvPr>
          <p:cNvSpPr txBox="1">
            <a:spLocks/>
          </p:cNvSpPr>
          <p:nvPr/>
        </p:nvSpPr>
        <p:spPr>
          <a:xfrm>
            <a:off x="745435" y="2492394"/>
            <a:ext cx="10515600" cy="1894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비밀번호 변경</a:t>
            </a:r>
            <a:b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</a:b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페이지</a:t>
            </a:r>
            <a:endParaRPr kumimoji="1" lang="en-US" altLang="ko-KR"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C1488-B674-5A7F-1F2B-2CF7E7081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96" y="2772994"/>
            <a:ext cx="4171122" cy="39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5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F5F5B5F-C3C4-CDE1-68A0-E69C71A3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50" y="583096"/>
            <a:ext cx="9854250" cy="542115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AC94506-16E3-36C7-1475-C00DCAF06B4D}"/>
              </a:ext>
            </a:extLst>
          </p:cNvPr>
          <p:cNvSpPr txBox="1">
            <a:spLocks/>
          </p:cNvSpPr>
          <p:nvPr/>
        </p:nvSpPr>
        <p:spPr>
          <a:xfrm>
            <a:off x="467139" y="2664672"/>
            <a:ext cx="10515600" cy="1894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관리자 페이지</a:t>
            </a:r>
            <a:endParaRPr kumimoji="1" lang="en-US" altLang="ko-KR">
              <a:latin typeface="BM EULJIRO TTF" panose="020B0600000101010101" pitchFamily="34" charset="-127"/>
              <a:ea typeface="BM EULJIRO TTF" panose="020B0600000101010101" pitchFamily="34" charset="-127"/>
            </a:endParaRPr>
          </a:p>
          <a:p>
            <a:r>
              <a:rPr kumimoji="1" lang="en-US" altLang="ko-KR" sz="28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-</a:t>
            </a:r>
            <a:r>
              <a:rPr kumimoji="1" lang="ko-KR" altLang="en-US" sz="28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 수정</a:t>
            </a:r>
            <a:r>
              <a:rPr kumimoji="1" lang="en-US" altLang="ko-KR" sz="28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,</a:t>
            </a:r>
            <a:r>
              <a:rPr kumimoji="1" lang="ko-KR" altLang="en-US" sz="28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 삭제 가능</a:t>
            </a:r>
            <a:endParaRPr kumimoji="1" lang="en-US" altLang="ko-KR" sz="28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31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AC94506-16E3-36C7-1475-C00DCAF06B4D}"/>
              </a:ext>
            </a:extLst>
          </p:cNvPr>
          <p:cNvSpPr txBox="1">
            <a:spLocks/>
          </p:cNvSpPr>
          <p:nvPr/>
        </p:nvSpPr>
        <p:spPr>
          <a:xfrm>
            <a:off x="5070613" y="2481962"/>
            <a:ext cx="2050773" cy="1894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9600">
                <a:latin typeface="BM EULJIRO TTF" panose="020B0600000101010101" pitchFamily="34" charset="-127"/>
                <a:ea typeface="BM EULJIRO TTF" panose="020B0600000101010101" pitchFamily="34" charset="-127"/>
              </a:rPr>
              <a:t>끝</a:t>
            </a:r>
            <a:endParaRPr kumimoji="1" lang="en-US" altLang="ko-KR" sz="66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60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5BC9-2695-D315-D16E-7A3BFDB7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개발환경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BDB7C-BD20-039A-FD34-985337E57B02}"/>
              </a:ext>
            </a:extLst>
          </p:cNvPr>
          <p:cNvSpPr txBox="1"/>
          <p:nvPr/>
        </p:nvSpPr>
        <p:spPr>
          <a:xfrm>
            <a:off x="569843" y="2186608"/>
            <a:ext cx="12417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>
                <a:latin typeface="NanumSquare Neo Regular" pitchFamily="2" charset="-127"/>
                <a:ea typeface="NanumSquare Neo Regular" pitchFamily="2" charset="-127"/>
              </a:rPr>
              <a:t>Frontend : BootStrap, jQuery….</a:t>
            </a:r>
          </a:p>
          <a:p>
            <a:r>
              <a:rPr kumimoji="1" lang="en-US" altLang="ko-KR" sz="2800">
                <a:latin typeface="NanumSquare Neo Regular" pitchFamily="2" charset="-127"/>
                <a:ea typeface="NanumSquare Neo Regular" pitchFamily="2" charset="-127"/>
              </a:rPr>
              <a:t>Backend : thymeleaf, Servlet, XMLHTTPRequest, JPA, MyBatis…</a:t>
            </a:r>
          </a:p>
          <a:p>
            <a:r>
              <a:rPr kumimoji="1" lang="en-US" altLang="ko-KR" sz="2800">
                <a:latin typeface="NanumSquare Neo Regular" pitchFamily="2" charset="-127"/>
                <a:ea typeface="NanumSquare Neo Regular" pitchFamily="2" charset="-127"/>
              </a:rPr>
              <a:t>Tool : spring boot, intelli j</a:t>
            </a:r>
          </a:p>
          <a:p>
            <a:r>
              <a:rPr kumimoji="1" lang="en-US" altLang="ko-KR" sz="2800">
                <a:latin typeface="NanumSquare Neo Regular" pitchFamily="2" charset="-127"/>
                <a:ea typeface="NanumSquare Neo Regular" pitchFamily="2" charset="-127"/>
              </a:rPr>
              <a:t>Language : java, JS, HTML, XML, CSS, SCSS…</a:t>
            </a:r>
          </a:p>
          <a:p>
            <a:r>
              <a:rPr kumimoji="1" lang="en-US" altLang="ko-KR" sz="2800">
                <a:latin typeface="NanumSquare Neo Regular" pitchFamily="2" charset="-127"/>
                <a:ea typeface="NanumSquare Neo Regular" pitchFamily="2" charset="-127"/>
              </a:rPr>
              <a:t>DB : MySQL, MySQL Workbench</a:t>
            </a:r>
          </a:p>
          <a:p>
            <a:r>
              <a:rPr kumimoji="1" lang="en-US" altLang="ko-KR" sz="2800">
                <a:latin typeface="NanumSquare Neo Regular" pitchFamily="2" charset="-127"/>
                <a:ea typeface="NanumSquare Neo Regular" pitchFamily="2" charset="-127"/>
              </a:rPr>
              <a:t>Server : spring boot </a:t>
            </a:r>
            <a:r>
              <a:rPr kumimoji="1" lang="ko-KR" altLang="en-US" sz="2800">
                <a:latin typeface="NanumSquare Neo Regular" pitchFamily="2" charset="-127"/>
                <a:ea typeface="NanumSquare Neo Regular" pitchFamily="2" charset="-127"/>
              </a:rPr>
              <a:t>내장서버</a:t>
            </a:r>
          </a:p>
        </p:txBody>
      </p:sp>
    </p:spTree>
    <p:extLst>
      <p:ext uri="{BB962C8B-B14F-4D97-AF65-F5344CB8AC3E}">
        <p14:creationId xmlns:p14="http://schemas.microsoft.com/office/powerpoint/2010/main" val="293328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CC432-29C4-0715-E6E9-303DEA25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9" y="92408"/>
            <a:ext cx="10515600" cy="1325563"/>
          </a:xfrm>
        </p:spPr>
        <p:txBody>
          <a:bodyPr/>
          <a:lstStyle/>
          <a:p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백엔드 설명</a:t>
            </a:r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 1</a:t>
            </a: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 </a:t>
            </a:r>
            <a:r>
              <a:rPr kumimoji="1" lang="ko-KR" altLang="en-US" sz="24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데이터 흐름</a:t>
            </a:r>
            <a:endParaRPr kumimoji="1" lang="ko-KR" altLang="en-US" u="sng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FF926-40F1-2BCE-B51E-60688CC9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366" y="2911578"/>
            <a:ext cx="1727200" cy="1549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FD6ED3-5677-45EA-B9B4-ADA48393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25" y="2723200"/>
            <a:ext cx="1701800" cy="1473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B085F0-C397-973C-5933-40ED2A4D4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18" y="4868060"/>
            <a:ext cx="1993900" cy="1536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AF9525-4F5D-4608-2DE4-B1882F398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923" y="3429000"/>
            <a:ext cx="2334389" cy="1839600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646E92C-14BA-F927-EE73-4E393CA1A393}"/>
              </a:ext>
            </a:extLst>
          </p:cNvPr>
          <p:cNvSpPr/>
          <p:nvPr/>
        </p:nvSpPr>
        <p:spPr>
          <a:xfrm>
            <a:off x="5826215" y="403432"/>
            <a:ext cx="6286652" cy="195198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R" sz="1600">
                <a:solidFill>
                  <a:srgbClr val="0E4A8E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&lt;select </a:t>
            </a:r>
            <a:r>
              <a:rPr lang="en" altLang="ko-KR" sz="1600">
                <a:solidFill>
                  <a:srgbClr val="174AD4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id</a:t>
            </a:r>
            <a:r>
              <a:rPr lang="en" altLang="ko-KR" sz="1600">
                <a:solidFill>
                  <a:srgbClr val="067D17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="myPageOrderListSelect" </a:t>
            </a:r>
            <a:r>
              <a:rPr lang="en" altLang="ko-KR" sz="1600">
                <a:solidFill>
                  <a:srgbClr val="174AD4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resultType</a:t>
            </a:r>
            <a:r>
              <a:rPr lang="en" altLang="ko-KR" sz="1600">
                <a:solidFill>
                  <a:srgbClr val="067D17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="Map"</a:t>
            </a:r>
            <a:r>
              <a:rPr lang="en" altLang="ko-KR" sz="1600">
                <a:solidFill>
                  <a:srgbClr val="0E4A8E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&gt;</a:t>
            </a:r>
            <a:br>
              <a:rPr lang="en" altLang="ko-KR" sz="1600">
                <a:solidFill>
                  <a:srgbClr val="0E4A8E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</a:br>
            <a:r>
              <a:rPr lang="en" altLang="ko-KR" sz="1600">
                <a:solidFill>
                  <a:srgbClr val="0E4A8E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    </a:t>
            </a:r>
            <a:r>
              <a:rPr lang="en" altLang="ko-KR" sz="16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select order_id, name, quantity, size, price, order_date, way, clo_imgSrc</a:t>
            </a:r>
            <a:br>
              <a:rPr lang="en" altLang="ko-KR" sz="16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</a:br>
            <a:r>
              <a:rPr lang="en" altLang="ko-KR" sz="16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    from order_List</a:t>
            </a:r>
            <a:br>
              <a:rPr lang="en" altLang="ko-KR" sz="16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</a:br>
            <a:r>
              <a:rPr lang="en" altLang="ko-KR" sz="16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    where user_id = #{user_id}</a:t>
            </a:r>
            <a:br>
              <a:rPr lang="en" altLang="ko-KR" sz="16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</a:br>
            <a:r>
              <a:rPr lang="en" altLang="ko-KR" sz="16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    order by order_id asc;</a:t>
            </a:r>
            <a:br>
              <a:rPr lang="en" altLang="ko-KR" sz="16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</a:br>
            <a:r>
              <a:rPr lang="en" altLang="ko-KR" sz="1600">
                <a:solidFill>
                  <a:srgbClr val="0E4A8E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&lt;/select&gt;</a:t>
            </a:r>
            <a:endParaRPr lang="en" altLang="ko-KR" sz="1600">
              <a:solidFill>
                <a:srgbClr val="080808"/>
              </a:solidFill>
              <a:effectLst/>
              <a:latin typeface="NanumSquare Neo Regular" pitchFamily="2" charset="-127"/>
              <a:ea typeface="NanumSquare Neo Regular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A1810C-AF25-99E6-2E9E-E37F6FFB19F2}"/>
              </a:ext>
            </a:extLst>
          </p:cNvPr>
          <p:cNvGrpSpPr/>
          <p:nvPr/>
        </p:nvGrpSpPr>
        <p:grpSpPr>
          <a:xfrm>
            <a:off x="154229" y="1502219"/>
            <a:ext cx="5452542" cy="768954"/>
            <a:chOff x="-249830" y="1600118"/>
            <a:chExt cx="5452542" cy="768954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C251AC03-C36F-B088-E8F4-2082633998F2}"/>
                </a:ext>
              </a:extLst>
            </p:cNvPr>
            <p:cNvSpPr/>
            <p:nvPr/>
          </p:nvSpPr>
          <p:spPr>
            <a:xfrm>
              <a:off x="344557" y="1864111"/>
              <a:ext cx="4858155" cy="5049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R" sz="1600">
                  <a:solidFill>
                    <a:srgbClr val="871094"/>
                  </a:solidFill>
                  <a:effectLst/>
                  <a:latin typeface="NanumSquare Neo Regular" pitchFamily="2" charset="-127"/>
                  <a:ea typeface="NanumSquare Neo Regular" pitchFamily="2" charset="-127"/>
                </a:rPr>
                <a:t>totalService</a:t>
              </a:r>
              <a:r>
                <a:rPr lang="en" altLang="ko-KR" sz="1600">
                  <a:solidFill>
                    <a:srgbClr val="080808"/>
                  </a:solidFill>
                  <a:effectLst/>
                  <a:latin typeface="NanumSquare Neo Regular" pitchFamily="2" charset="-127"/>
                  <a:ea typeface="NanumSquare Neo Regular" pitchFamily="2" charset="-127"/>
                </a:rPr>
                <a:t>.myPageOrderListSelect</a:t>
              </a:r>
              <a:r>
                <a:rPr lang="en" altLang="ko-KR" sz="1600">
                  <a:solidFill>
                    <a:srgbClr val="3F9101"/>
                  </a:solidFill>
                  <a:effectLst/>
                  <a:latin typeface="NanumSquare Neo Regular" pitchFamily="2" charset="-127"/>
                  <a:ea typeface="NanumSquare Neo Regular" pitchFamily="2" charset="-127"/>
                </a:rPr>
                <a:t>(</a:t>
              </a:r>
              <a:r>
                <a:rPr lang="en" altLang="ko-KR" sz="1600">
                  <a:solidFill>
                    <a:srgbClr val="000000"/>
                  </a:solidFill>
                  <a:effectLst/>
                  <a:latin typeface="NanumSquare Neo Regular" pitchFamily="2" charset="-127"/>
                  <a:ea typeface="NanumSquare Neo Regular" pitchFamily="2" charset="-127"/>
                </a:rPr>
                <a:t>userID</a:t>
              </a:r>
              <a:r>
                <a:rPr lang="en" altLang="ko-KR" sz="1600">
                  <a:solidFill>
                    <a:srgbClr val="3F9101"/>
                  </a:solidFill>
                  <a:effectLst/>
                  <a:latin typeface="NanumSquare Neo Regular" pitchFamily="2" charset="-127"/>
                  <a:ea typeface="NanumSquare Neo Regular" pitchFamily="2" charset="-127"/>
                </a:rPr>
                <a:t>)</a:t>
              </a:r>
              <a:r>
                <a:rPr lang="en" altLang="ko-KR" sz="1600">
                  <a:solidFill>
                    <a:srgbClr val="080808"/>
                  </a:solidFill>
                  <a:effectLst/>
                  <a:latin typeface="NanumSquare Neo Regular" pitchFamily="2" charset="-127"/>
                  <a:ea typeface="NanumSquare Neo Regular" pitchFamily="2" charset="-127"/>
                </a:rPr>
                <a:t>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BCBDAB-C449-3D4A-893D-D86DE4AA8ECC}"/>
                </a:ext>
              </a:extLst>
            </p:cNvPr>
            <p:cNvSpPr txBox="1"/>
            <p:nvPr/>
          </p:nvSpPr>
          <p:spPr>
            <a:xfrm rot="21126816">
              <a:off x="-249830" y="1600118"/>
              <a:ext cx="3279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>
                  <a:latin typeface="BM EULJIRO TTF" panose="020B0600000101010101" pitchFamily="34" charset="-127"/>
                  <a:ea typeface="BM EULJIRO TTF" panose="020B0600000101010101" pitchFamily="34" charset="-127"/>
                </a:rPr>
                <a:t>Servlet, Controller</a:t>
              </a:r>
              <a:endParaRPr kumimoji="1" lang="ko-KR" altLang="en-US" sz="2000" b="1">
                <a:latin typeface="BM EULJIRO TTF" panose="020B0600000101010101" pitchFamily="34" charset="-127"/>
                <a:ea typeface="BM EULJIRO TTF" panose="020B0600000101010101" pitchFamily="34" charset="-127"/>
              </a:endParaRP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4C9EE0-9676-876C-A7B4-B04DF3DC7E54}"/>
              </a:ext>
            </a:extLst>
          </p:cNvPr>
          <p:cNvCxnSpPr>
            <a:cxnSpLocks/>
            <a:stCxn id="9" idx="2"/>
            <a:endCxn id="5" idx="3"/>
          </p:cNvCxnSpPr>
          <p:nvPr/>
        </p:nvCxnSpPr>
        <p:spPr>
          <a:xfrm flipH="1">
            <a:off x="2263625" y="2271173"/>
            <a:ext cx="914069" cy="118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86F1BA-C642-DEDC-9AA9-0A157A54A4E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412725" y="4196400"/>
            <a:ext cx="808043" cy="67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FCC54B-2470-B4B9-D4E6-5D5E8DF1CAC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3217718" y="3686278"/>
            <a:ext cx="1054648" cy="195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98CE3AF-72F0-E2FA-767F-56F24B42937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999566" y="3686278"/>
            <a:ext cx="3056357" cy="66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DEAC020-2FA4-1313-DA22-176726D7DC5C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8969541" y="2355421"/>
            <a:ext cx="1253577" cy="107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F2EA1D-ADBE-0BA6-3723-8F43D8BA57B4}"/>
              </a:ext>
            </a:extLst>
          </p:cNvPr>
          <p:cNvSpPr/>
          <p:nvPr/>
        </p:nvSpPr>
        <p:spPr>
          <a:xfrm>
            <a:off x="801688" y="3572095"/>
            <a:ext cx="1379324" cy="348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DFC4C6C-CDEE-B25F-7AE8-47F358025048}"/>
              </a:ext>
            </a:extLst>
          </p:cNvPr>
          <p:cNvSpPr/>
          <p:nvPr/>
        </p:nvSpPr>
        <p:spPr>
          <a:xfrm>
            <a:off x="1470924" y="5752075"/>
            <a:ext cx="1630084" cy="348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C26CD60-C51E-FED6-771F-3E15296C9D61}"/>
              </a:ext>
            </a:extLst>
          </p:cNvPr>
          <p:cNvSpPr/>
          <p:nvPr/>
        </p:nvSpPr>
        <p:spPr>
          <a:xfrm>
            <a:off x="4510894" y="3786841"/>
            <a:ext cx="1379324" cy="348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CDD2996-A300-1C35-04A6-5A0E72F663E2}"/>
              </a:ext>
            </a:extLst>
          </p:cNvPr>
          <p:cNvSpPr/>
          <p:nvPr/>
        </p:nvSpPr>
        <p:spPr>
          <a:xfrm>
            <a:off x="9521244" y="4596120"/>
            <a:ext cx="1709589" cy="348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379D0A-00B6-15AC-B3B0-6DF747419557}"/>
              </a:ext>
            </a:extLst>
          </p:cNvPr>
          <p:cNvSpPr txBox="1"/>
          <p:nvPr/>
        </p:nvSpPr>
        <p:spPr>
          <a:xfrm>
            <a:off x="1296892" y="4352954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extends</a:t>
            </a:r>
            <a:endParaRPr kumimoji="1" lang="ko-KR" altLang="en-US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E645ADA7-A780-FBA9-E341-515F7F46C2F5}"/>
              </a:ext>
            </a:extLst>
          </p:cNvPr>
          <p:cNvSpPr/>
          <p:nvPr/>
        </p:nvSpPr>
        <p:spPr>
          <a:xfrm>
            <a:off x="3953567" y="5679410"/>
            <a:ext cx="7503358" cy="4406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R" sz="1200">
                <a:solidFill>
                  <a:srgbClr val="0033B3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public </a:t>
            </a:r>
            <a:r>
              <a:rPr lang="en" altLang="ko-KR" sz="1200">
                <a:solidFill>
                  <a:srgbClr val="000000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List</a:t>
            </a:r>
            <a:r>
              <a:rPr lang="en" altLang="ko-KR" sz="1200">
                <a:solidFill>
                  <a:srgbClr val="3F9101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&lt;</a:t>
            </a:r>
            <a:r>
              <a:rPr lang="en" altLang="ko-KR" sz="1200">
                <a:solidFill>
                  <a:srgbClr val="000000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Map</a:t>
            </a:r>
            <a:r>
              <a:rPr lang="en" altLang="ko-KR" sz="1200">
                <a:solidFill>
                  <a:srgbClr val="0E4A8E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&lt;</a:t>
            </a:r>
            <a:r>
              <a:rPr lang="en" altLang="ko-KR" sz="1200">
                <a:solidFill>
                  <a:srgbClr val="000000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String</a:t>
            </a:r>
            <a:r>
              <a:rPr lang="en" altLang="ko-KR" sz="12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en" altLang="ko-KR" sz="1200">
                <a:solidFill>
                  <a:srgbClr val="000000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Object</a:t>
            </a:r>
            <a:r>
              <a:rPr lang="en" altLang="ko-KR" sz="1200">
                <a:solidFill>
                  <a:srgbClr val="0E4A8E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&gt;</a:t>
            </a:r>
            <a:r>
              <a:rPr lang="en" altLang="ko-KR" sz="1200">
                <a:solidFill>
                  <a:srgbClr val="3F9101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&gt; </a:t>
            </a:r>
            <a:r>
              <a:rPr lang="en" altLang="ko-KR" sz="1200">
                <a:solidFill>
                  <a:srgbClr val="00627A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myPageOrderListSelect</a:t>
            </a:r>
            <a:r>
              <a:rPr lang="en" altLang="ko-KR" sz="1200">
                <a:solidFill>
                  <a:srgbClr val="3F9101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(</a:t>
            </a:r>
            <a:r>
              <a:rPr lang="en" altLang="ko-KR" sz="1200">
                <a:solidFill>
                  <a:srgbClr val="9E880D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@Param</a:t>
            </a:r>
            <a:r>
              <a:rPr lang="en" altLang="ko-KR" sz="1200">
                <a:solidFill>
                  <a:srgbClr val="0E4A8E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(</a:t>
            </a:r>
            <a:r>
              <a:rPr lang="en" altLang="ko-KR" sz="1200">
                <a:solidFill>
                  <a:srgbClr val="067D17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"user_id"</a:t>
            </a:r>
            <a:r>
              <a:rPr lang="en" altLang="ko-KR" sz="1200">
                <a:solidFill>
                  <a:srgbClr val="0E4A8E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) </a:t>
            </a:r>
            <a:r>
              <a:rPr lang="en" altLang="ko-KR" sz="1200">
                <a:solidFill>
                  <a:srgbClr val="000000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String </a:t>
            </a:r>
            <a:r>
              <a:rPr lang="en" altLang="ko-KR" sz="12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user_id</a:t>
            </a:r>
            <a:r>
              <a:rPr lang="en" altLang="ko-KR" sz="1200">
                <a:solidFill>
                  <a:srgbClr val="3F9101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)</a:t>
            </a:r>
            <a:r>
              <a:rPr lang="en" altLang="ko-KR" sz="1200">
                <a:solidFill>
                  <a:srgbClr val="080808"/>
                </a:solidFill>
                <a:effectLst/>
                <a:latin typeface="NanumSquare Neo Regular" pitchFamily="2" charset="-127"/>
                <a:ea typeface="NanumSquare Neo Regular" pitchFamily="2" charset="-127"/>
              </a:rPr>
              <a:t>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D4F63E-B765-7F24-65BE-563D270B8BBA}"/>
              </a:ext>
            </a:extLst>
          </p:cNvPr>
          <p:cNvSpPr txBox="1"/>
          <p:nvPr/>
        </p:nvSpPr>
        <p:spPr>
          <a:xfrm>
            <a:off x="6368951" y="3019426"/>
            <a:ext cx="2643781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Code – Id</a:t>
            </a:r>
            <a:r>
              <a:rPr kumimoji="1" lang="ko-KR" altLang="en-US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 </a:t>
            </a:r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Maping </a:t>
            </a:r>
            <a:endParaRPr kumimoji="1" lang="ko-KR" altLang="en-US" sz="24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F0C36B-A8A8-147B-6D53-C6ECE53C473E}"/>
              </a:ext>
            </a:extLst>
          </p:cNvPr>
          <p:cNvSpPr/>
          <p:nvPr/>
        </p:nvSpPr>
        <p:spPr>
          <a:xfrm>
            <a:off x="6530400" y="5731501"/>
            <a:ext cx="1948809" cy="342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DD507DE-6DE1-6D2D-8D78-9A11093E01AC}"/>
              </a:ext>
            </a:extLst>
          </p:cNvPr>
          <p:cNvSpPr txBox="1"/>
          <p:nvPr/>
        </p:nvSpPr>
        <p:spPr>
          <a:xfrm>
            <a:off x="3496556" y="5444594"/>
            <a:ext cx="2826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>
                <a:latin typeface="BM EULJIRO TTF" panose="020B0600000101010101" pitchFamily="34" charset="-127"/>
                <a:ea typeface="BM EULJIRO TTF" panose="020B0600000101010101" pitchFamily="34" charset="-127"/>
              </a:rPr>
              <a:t>TotalMapper.interface</a:t>
            </a:r>
            <a:endParaRPr kumimoji="1" lang="ko-KR" altLang="en-US" sz="2000"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41C9AC8-5696-4184-E8AF-252BBCFA3CB5}"/>
              </a:ext>
            </a:extLst>
          </p:cNvPr>
          <p:cNvSpPr/>
          <p:nvPr/>
        </p:nvSpPr>
        <p:spPr>
          <a:xfrm>
            <a:off x="7073658" y="469175"/>
            <a:ext cx="2706446" cy="365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79BC744-BD88-2B18-E588-D22054C5CF0C}"/>
              </a:ext>
            </a:extLst>
          </p:cNvPr>
          <p:cNvSpPr txBox="1"/>
          <p:nvPr/>
        </p:nvSpPr>
        <p:spPr>
          <a:xfrm>
            <a:off x="5200556" y="173802"/>
            <a:ext cx="2121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>
                <a:latin typeface="BM EULJIRO TTF" panose="020B0600000101010101" pitchFamily="34" charset="-127"/>
                <a:ea typeface="BM EULJIRO TTF" panose="020B0600000101010101" pitchFamily="34" charset="-127"/>
              </a:rPr>
              <a:t>TotalMapper.xml</a:t>
            </a:r>
            <a:endParaRPr kumimoji="1" lang="ko-KR" altLang="en-US" sz="2000"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9F7E9DF-0C3C-8A21-92B4-768F14419063}"/>
              </a:ext>
            </a:extLst>
          </p:cNvPr>
          <p:cNvCxnSpPr>
            <a:cxnSpLocks/>
            <a:stCxn id="64" idx="0"/>
            <a:endCxn id="56" idx="2"/>
          </p:cNvCxnSpPr>
          <p:nvPr/>
        </p:nvCxnSpPr>
        <p:spPr>
          <a:xfrm flipV="1">
            <a:off x="7504805" y="3481091"/>
            <a:ext cx="186037" cy="225041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571BD4F-99EE-1BCE-3D1A-96383EDA1AC3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7690842" y="834888"/>
            <a:ext cx="736039" cy="218453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75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2D3DB-FAB9-065F-95C6-2BC5675A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9" y="179596"/>
            <a:ext cx="10515600" cy="1325563"/>
          </a:xfrm>
        </p:spPr>
        <p:txBody>
          <a:bodyPr/>
          <a:lstStyle/>
          <a:p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백엔드 설명</a:t>
            </a:r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 2</a:t>
            </a: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 </a:t>
            </a:r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–</a:t>
            </a: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 </a:t>
            </a:r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Mapper</a:t>
            </a: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와 </a:t>
            </a:r>
            <a:r>
              <a:rPr kumimoji="1" lang="en-US" altLang="ko-KR">
                <a:latin typeface="BM EULJIRO TTF" panose="020B0600000101010101" pitchFamily="34" charset="-127"/>
                <a:ea typeface="BM EULJIRO TTF" panose="020B0600000101010101" pitchFamily="34" charset="-127"/>
              </a:rPr>
              <a:t>DB </a:t>
            </a:r>
            <a:r>
              <a:rPr kumimoji="1" lang="ko-KR" altLang="en-US">
                <a:latin typeface="BM EULJIRO TTF" panose="020B0600000101010101" pitchFamily="34" charset="-127"/>
                <a:ea typeface="BM EULJIRO TTF" panose="020B0600000101010101" pitchFamily="34" charset="-127"/>
              </a:rPr>
              <a:t>연동</a:t>
            </a:r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099D8A-572D-E56C-FEFC-54687530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11027"/>
            <a:ext cx="2334389" cy="1839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B7F725-35DA-8978-3B09-A059BBB2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49" y="1638347"/>
            <a:ext cx="4254528" cy="2660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9F2DFD1-0DE1-460F-0BC6-EB9F67BFB97E}"/>
              </a:ext>
            </a:extLst>
          </p:cNvPr>
          <p:cNvGrpSpPr/>
          <p:nvPr/>
        </p:nvGrpSpPr>
        <p:grpSpPr>
          <a:xfrm>
            <a:off x="1480931" y="4673669"/>
            <a:ext cx="7772400" cy="2077200"/>
            <a:chOff x="1480931" y="4673670"/>
            <a:chExt cx="7772400" cy="20718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E1BDC37-0CC3-AC2D-9574-35A738C2D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0931" y="4673670"/>
              <a:ext cx="7772400" cy="2071859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A4CB08D-A498-E205-F611-F478247B080D}"/>
                </a:ext>
              </a:extLst>
            </p:cNvPr>
            <p:cNvSpPr/>
            <p:nvPr/>
          </p:nvSpPr>
          <p:spPr>
            <a:xfrm>
              <a:off x="3949148" y="5709599"/>
              <a:ext cx="768626" cy="21412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0C9507A-9B4F-BB1D-E879-E31816B7BEAA}"/>
              </a:ext>
            </a:extLst>
          </p:cNvPr>
          <p:cNvSpPr txBox="1"/>
          <p:nvPr/>
        </p:nvSpPr>
        <p:spPr>
          <a:xfrm>
            <a:off x="462179" y="1574563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mapper - SQL</a:t>
            </a:r>
            <a:r>
              <a:rPr kumimoji="1" lang="ko-KR" altLang="en-US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문이 있는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6DF07-9E53-5C13-86B0-32A913274B7A}"/>
              </a:ext>
            </a:extLst>
          </p:cNvPr>
          <p:cNvSpPr txBox="1"/>
          <p:nvPr/>
        </p:nvSpPr>
        <p:spPr>
          <a:xfrm>
            <a:off x="955123" y="4298747"/>
            <a:ext cx="454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application.properties - MySQL Config</a:t>
            </a:r>
            <a:endParaRPr kumimoji="1" lang="ko-KR" altLang="en-US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743F0-63D2-D897-6967-F94DE87C0F12}"/>
              </a:ext>
            </a:extLst>
          </p:cNvPr>
          <p:cNvSpPr txBox="1"/>
          <p:nvPr/>
        </p:nvSpPr>
        <p:spPr>
          <a:xfrm>
            <a:off x="6415245" y="1389897"/>
            <a:ext cx="255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pom.xml - Dependency</a:t>
            </a:r>
            <a:endParaRPr kumimoji="1" lang="ko-KR" altLang="en-US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7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3A5D5D-9CE1-A523-BFEE-0DDC8DBD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93" y="1335560"/>
            <a:ext cx="1701800" cy="1473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08AD28-9BC1-2FC0-CE7D-E1E54A823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38" y="1335560"/>
            <a:ext cx="1993900" cy="153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897912-B4AC-C3B2-2B5B-E8E3C7ED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9" y="3546254"/>
            <a:ext cx="6184068" cy="2662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C9BAB7-39F4-E44C-D5BB-A38248B39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427" y="1457739"/>
            <a:ext cx="5568727" cy="54002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C6E592-3001-B5DC-4785-A4A5BC81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5616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Service interfac, Servicempl </a:t>
            </a:r>
            <a:r>
              <a:rPr kumimoji="1" lang="ko-KR" altLang="en-US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구현소스</a:t>
            </a:r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 – </a:t>
            </a:r>
            <a:r>
              <a:rPr kumimoji="1" lang="ko-KR" altLang="en-US" sz="32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게시판 </a:t>
            </a:r>
            <a:r>
              <a:rPr kumimoji="1" lang="en-US" altLang="ko-KR" sz="32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(Board)</a:t>
            </a:r>
            <a:endParaRPr kumimoji="1" lang="ko-KR" altLang="en-US" sz="3200" u="sng"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E5D35-C161-1D0D-F393-AB4D2C365A3A}"/>
              </a:ext>
            </a:extLst>
          </p:cNvPr>
          <p:cNvSpPr txBox="1"/>
          <p:nvPr/>
        </p:nvSpPr>
        <p:spPr>
          <a:xfrm>
            <a:off x="181090" y="3269407"/>
            <a:ext cx="2072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BoardService</a:t>
            </a:r>
            <a:endParaRPr kumimoji="1" lang="ko-KR" altLang="en-US" sz="24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D5402-6A09-6B61-481C-F4EC99D66951}"/>
              </a:ext>
            </a:extLst>
          </p:cNvPr>
          <p:cNvSpPr txBox="1"/>
          <p:nvPr/>
        </p:nvSpPr>
        <p:spPr>
          <a:xfrm>
            <a:off x="5869881" y="1104728"/>
            <a:ext cx="25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BoardServicempl</a:t>
            </a:r>
            <a:endParaRPr kumimoji="1" lang="ko-KR" altLang="en-US" sz="24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79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0C787-C9F0-E97A-0B99-0D0BDC49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08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Service interfac, Servicempl </a:t>
            </a:r>
            <a:r>
              <a:rPr kumimoji="1" lang="ko-KR" altLang="en-US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구현소스</a:t>
            </a:r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 – </a:t>
            </a:r>
            <a:r>
              <a:rPr kumimoji="1" lang="ko-KR" altLang="en-US" sz="32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장바구니 </a:t>
            </a:r>
            <a:r>
              <a:rPr kumimoji="1" lang="en-US" altLang="ko-KR" sz="32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(Cart)</a:t>
            </a:r>
            <a:endParaRPr kumimoji="1" lang="ko-KR" altLang="en-US" sz="3200" u="sng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6213C7-D043-2B17-F566-156CEA81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1604"/>
            <a:ext cx="5968334" cy="5076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6E135C-CFE0-46D1-8940-4D9038FD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0" y="2300934"/>
            <a:ext cx="5799250" cy="215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5E1362-6CE1-98D5-ADA7-C0C63A907E09}"/>
              </a:ext>
            </a:extLst>
          </p:cNvPr>
          <p:cNvSpPr txBox="1"/>
          <p:nvPr/>
        </p:nvSpPr>
        <p:spPr>
          <a:xfrm>
            <a:off x="0" y="2070101"/>
            <a:ext cx="188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CartService</a:t>
            </a:r>
            <a:endParaRPr kumimoji="1" lang="ko-KR" altLang="en-US" sz="24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C79AD-DC8C-38D4-1469-844BA13F8C29}"/>
              </a:ext>
            </a:extLst>
          </p:cNvPr>
          <p:cNvSpPr txBox="1"/>
          <p:nvPr/>
        </p:nvSpPr>
        <p:spPr>
          <a:xfrm>
            <a:off x="5382568" y="1097260"/>
            <a:ext cx="2369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CartServicempl</a:t>
            </a:r>
            <a:endParaRPr kumimoji="1" lang="ko-KR" altLang="en-US" sz="24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6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7141F1A-C30F-94F5-16B0-3288AD604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3081613"/>
            <a:ext cx="5438921" cy="377307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173BD6C-9B2B-FF71-EC51-8D1CB0790CF4}"/>
              </a:ext>
            </a:extLst>
          </p:cNvPr>
          <p:cNvSpPr txBox="1">
            <a:spLocks/>
          </p:cNvSpPr>
          <p:nvPr/>
        </p:nvSpPr>
        <p:spPr>
          <a:xfrm>
            <a:off x="838200" y="-191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Service interfac, Servicempl </a:t>
            </a:r>
            <a:r>
              <a:rPr kumimoji="1" lang="ko-KR" altLang="en-US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구현소스</a:t>
            </a:r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 – </a:t>
            </a:r>
            <a:r>
              <a:rPr kumimoji="1" lang="en-US" altLang="ko-KR" sz="28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Cotroller</a:t>
            </a:r>
            <a:r>
              <a:rPr kumimoji="1" lang="ko-KR" altLang="en-US" sz="28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 용 </a:t>
            </a:r>
            <a:r>
              <a:rPr kumimoji="1" lang="en-US" altLang="ko-KR" sz="28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+</a:t>
            </a:r>
            <a:r>
              <a:rPr kumimoji="1" lang="ko-KR" altLang="en-US" sz="28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 기타</a:t>
            </a:r>
            <a:endParaRPr kumimoji="1" lang="ko-KR" altLang="en-US" sz="3200" u="sng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873F0A-CC02-2B23-0F8A-D7D30BD2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46" y="1117694"/>
            <a:ext cx="7542454" cy="3854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969C3A-CFC6-BB09-31BB-D1ADDDE75955}"/>
              </a:ext>
            </a:extLst>
          </p:cNvPr>
          <p:cNvSpPr txBox="1"/>
          <p:nvPr/>
        </p:nvSpPr>
        <p:spPr>
          <a:xfrm>
            <a:off x="2266122" y="3836643"/>
            <a:ext cx="196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TotalService</a:t>
            </a:r>
            <a:endParaRPr kumimoji="1" lang="ko-KR" altLang="en-US" sz="24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90C2B-996A-EDDB-9821-8439D8FA9826}"/>
              </a:ext>
            </a:extLst>
          </p:cNvPr>
          <p:cNvSpPr txBox="1"/>
          <p:nvPr/>
        </p:nvSpPr>
        <p:spPr>
          <a:xfrm>
            <a:off x="7758747" y="1194812"/>
            <a:ext cx="196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TotalService</a:t>
            </a:r>
            <a:endParaRPr kumimoji="1" lang="ko-KR" altLang="en-US" sz="24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7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6764826-3F46-4EFA-C7B5-4CFA15592F58}"/>
              </a:ext>
            </a:extLst>
          </p:cNvPr>
          <p:cNvSpPr txBox="1">
            <a:spLocks/>
          </p:cNvSpPr>
          <p:nvPr/>
        </p:nvSpPr>
        <p:spPr>
          <a:xfrm>
            <a:off x="838200" y="-191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Service interfac, Servicempl </a:t>
            </a:r>
            <a:r>
              <a:rPr kumimoji="1" lang="ko-KR" altLang="en-US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구현소스</a:t>
            </a:r>
            <a:r>
              <a:rPr kumimoji="1" lang="en-US" altLang="ko-KR" sz="3200">
                <a:latin typeface="BM EULJIRO TTF" panose="020B0600000101010101" pitchFamily="34" charset="-127"/>
                <a:ea typeface="BM EULJIRO TTF" panose="020B0600000101010101" pitchFamily="34" charset="-127"/>
              </a:rPr>
              <a:t> – </a:t>
            </a:r>
            <a:r>
              <a:rPr kumimoji="1" lang="en-US" altLang="ko-KR" sz="2800" u="sng">
                <a:latin typeface="BM EULJIRO TTF" panose="020B0600000101010101" pitchFamily="34" charset="-127"/>
                <a:ea typeface="BM EULJIRO TTF" panose="020B0600000101010101" pitchFamily="34" charset="-127"/>
              </a:rPr>
              <a:t>User</a:t>
            </a:r>
            <a:endParaRPr kumimoji="1" lang="ko-KR" altLang="en-US" sz="3200" u="sng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94AAD-D720-0CDB-02F4-5673A2C8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255" y="1380302"/>
            <a:ext cx="5724295" cy="4882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C7D38A-E61F-9536-46F3-27AD09A0B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50" y="844391"/>
            <a:ext cx="4795299" cy="5592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F34C9-2766-247D-94F9-C437A4B44495}"/>
              </a:ext>
            </a:extLst>
          </p:cNvPr>
          <p:cNvSpPr txBox="1"/>
          <p:nvPr/>
        </p:nvSpPr>
        <p:spPr>
          <a:xfrm>
            <a:off x="2345635" y="1939121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UserServicempl</a:t>
            </a:r>
            <a:endParaRPr kumimoji="1" lang="ko-KR" altLang="en-US" sz="24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3AE3E-87D8-D7E6-E429-C0DC1F394D7D}"/>
              </a:ext>
            </a:extLst>
          </p:cNvPr>
          <p:cNvSpPr txBox="1"/>
          <p:nvPr/>
        </p:nvSpPr>
        <p:spPr>
          <a:xfrm>
            <a:off x="9087856" y="1454513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FF0000"/>
                </a:solidFill>
                <a:latin typeface="BM EULJIRO TTF" panose="020B0600000101010101" pitchFamily="34" charset="-127"/>
                <a:ea typeface="BM EULJIRO TTF" panose="020B0600000101010101" pitchFamily="34" charset="-127"/>
              </a:rPr>
              <a:t>UserService</a:t>
            </a:r>
            <a:endParaRPr kumimoji="1" lang="ko-KR" altLang="en-US" sz="2400">
              <a:solidFill>
                <a:srgbClr val="FF0000"/>
              </a:solidFill>
              <a:latin typeface="BM EULJIRO TTF" panose="020B0600000101010101" pitchFamily="34" charset="-127"/>
              <a:ea typeface="BM EULJIRO T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787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378</Words>
  <Application>Microsoft Macintosh PowerPoint</Application>
  <PresentationFormat>와이드스크린</PresentationFormat>
  <Paragraphs>65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BM EULJIRO TTF</vt:lpstr>
      <vt:lpstr>NanumSquare Neo Regular</vt:lpstr>
      <vt:lpstr>Arial</vt:lpstr>
      <vt:lpstr>Office 테마</vt:lpstr>
      <vt:lpstr>Clothes Shopping WebSite</vt:lpstr>
      <vt:lpstr>기능 설명</vt:lpstr>
      <vt:lpstr>개발환경</vt:lpstr>
      <vt:lpstr>백엔드 설명 1 데이터 흐름</vt:lpstr>
      <vt:lpstr>백엔드 설명 2 – Mapper와 DB 연동</vt:lpstr>
      <vt:lpstr>Service interfac, Servicempl 구현소스 – 게시판 (Board)</vt:lpstr>
      <vt:lpstr>Service interfac, Servicempl 구현소스 – 장바구니 (Cart)</vt:lpstr>
      <vt:lpstr>PowerPoint 프레젠테이션</vt:lpstr>
      <vt:lpstr>PowerPoint 프레젠테이션</vt:lpstr>
      <vt:lpstr>PowerPoint 프레젠테이션</vt:lpstr>
      <vt:lpstr>Main  페이지</vt:lpstr>
      <vt:lpstr>Clothes  페이지</vt:lpstr>
      <vt:lpstr>Clothes  상세 페이지</vt:lpstr>
      <vt:lpstr>Clothes  상세 페이지  - 카드 결제</vt:lpstr>
      <vt:lpstr>Clothes  상세 페이지  - 카카오페이 결제</vt:lpstr>
      <vt:lpstr>NoticeBoard  페이지</vt:lpstr>
      <vt:lpstr>NoticeBoard  상세 페이지</vt:lpstr>
      <vt:lpstr>Market Place 페이지</vt:lpstr>
      <vt:lpstr>like  페이지</vt:lpstr>
      <vt:lpstr>장바구니 페이지</vt:lpstr>
      <vt:lpstr>MyPage 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Clothes Shopping WebSite</dc:title>
  <dc:creator>김태욱</dc:creator>
  <cp:lastModifiedBy>김태욱</cp:lastModifiedBy>
  <cp:revision>28</cp:revision>
  <dcterms:created xsi:type="dcterms:W3CDTF">2023-12-04T14:08:46Z</dcterms:created>
  <dcterms:modified xsi:type="dcterms:W3CDTF">2023-12-04T17:15:31Z</dcterms:modified>
</cp:coreProperties>
</file>